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33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4" r:id="rId45"/>
    <p:sldId id="288" r:id="rId46"/>
    <p:sldId id="289"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32" d="100"/>
          <a:sy n="32" d="100"/>
        </p:scale>
        <p:origin x="43" y="108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6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png>
</file>

<file path=ppt/media/image30.png>
</file>

<file path=ppt/media/image31.jpeg>
</file>

<file path=ppt/media/image4.jpe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0.JPG"/><Relationship Id="rId4"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449085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Delaxshana Santhiravathanan </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16/05/2023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marL="0" indent="0">
              <a:buNone/>
            </a:pPr>
            <a:r>
              <a:rPr lang="en-US" sz="2200" b="1" dirty="0" smtClean="0">
                <a:solidFill>
                  <a:schemeClr val="accent3">
                    <a:lumMod val="25000"/>
                  </a:schemeClr>
                </a:solidFill>
                <a:latin typeface="Abadi" panose="020B0604020104020204" pitchFamily="34" charset="0"/>
              </a:rPr>
              <a:t>EDA Analysis</a:t>
            </a:r>
          </a:p>
          <a:p>
            <a:r>
              <a:rPr lang="en-US" sz="2200" dirty="0" smtClean="0">
                <a:solidFill>
                  <a:schemeClr val="accent3">
                    <a:lumMod val="25000"/>
                  </a:schemeClr>
                </a:solidFill>
                <a:latin typeface="Abadi" panose="020B0604020104020204" pitchFamily="34" charset="0"/>
              </a:rPr>
              <a:t>Check null values -&gt; </a:t>
            </a:r>
          </a:p>
          <a:p>
            <a:r>
              <a:rPr lang="en-US" sz="2200" dirty="0" smtClean="0">
                <a:solidFill>
                  <a:schemeClr val="accent3">
                    <a:lumMod val="25000"/>
                  </a:schemeClr>
                </a:solidFill>
                <a:latin typeface="Abadi" panose="020B0604020104020204" pitchFamily="34" charset="0"/>
              </a:rPr>
              <a:t>calculate the number of launches in each site -&gt;</a:t>
            </a:r>
          </a:p>
          <a:p>
            <a:r>
              <a:rPr lang="en-US" sz="2200" dirty="0" smtClean="0">
                <a:solidFill>
                  <a:schemeClr val="accent3">
                    <a:lumMod val="25000"/>
                  </a:schemeClr>
                </a:solidFill>
                <a:latin typeface="Abadi" panose="020B0604020104020204" pitchFamily="34" charset="0"/>
              </a:rPr>
              <a:t>Calculate the number and </a:t>
            </a:r>
            <a:r>
              <a:rPr lang="en-US" sz="2200" dirty="0" err="1" smtClean="0">
                <a:solidFill>
                  <a:schemeClr val="accent3">
                    <a:lumMod val="25000"/>
                  </a:schemeClr>
                </a:solidFill>
                <a:latin typeface="Abadi" panose="020B0604020104020204" pitchFamily="34" charset="0"/>
              </a:rPr>
              <a:t>occurance</a:t>
            </a:r>
            <a:r>
              <a:rPr lang="en-US" sz="2200" dirty="0" smtClean="0">
                <a:solidFill>
                  <a:schemeClr val="accent3">
                    <a:lumMod val="25000"/>
                  </a:schemeClr>
                </a:solidFill>
                <a:latin typeface="Abadi" panose="020B0604020104020204" pitchFamily="34" charset="0"/>
              </a:rPr>
              <a:t> of each orbit - &gt;</a:t>
            </a:r>
          </a:p>
          <a:p>
            <a:r>
              <a:rPr lang="en-US" sz="2200" dirty="0" smtClean="0">
                <a:solidFill>
                  <a:schemeClr val="accent3">
                    <a:lumMod val="25000"/>
                  </a:schemeClr>
                </a:solidFill>
                <a:latin typeface="Abadi" panose="020B0604020104020204" pitchFamily="34" charset="0"/>
              </a:rPr>
              <a:t>Calculate the number and </a:t>
            </a:r>
            <a:r>
              <a:rPr lang="en-US" sz="2200" dirty="0" err="1" smtClean="0">
                <a:solidFill>
                  <a:schemeClr val="accent3">
                    <a:lumMod val="25000"/>
                  </a:schemeClr>
                </a:solidFill>
                <a:latin typeface="Abadi" panose="020B0604020104020204" pitchFamily="34" charset="0"/>
              </a:rPr>
              <a:t>occurance</a:t>
            </a:r>
            <a:r>
              <a:rPr lang="en-US" sz="2200" dirty="0" smtClean="0">
                <a:solidFill>
                  <a:schemeClr val="accent3">
                    <a:lumMod val="25000"/>
                  </a:schemeClr>
                </a:solidFill>
                <a:latin typeface="Abadi" panose="020B0604020104020204" pitchFamily="34" charset="0"/>
              </a:rPr>
              <a:t> of mission outcome per orbit type -&gt;</a:t>
            </a:r>
          </a:p>
          <a:p>
            <a:r>
              <a:rPr lang="en-US" sz="2200" dirty="0" smtClean="0">
                <a:solidFill>
                  <a:schemeClr val="accent3">
                    <a:lumMod val="25000"/>
                  </a:schemeClr>
                </a:solidFill>
                <a:latin typeface="Abadi" panose="020B0604020104020204" pitchFamily="34" charset="0"/>
              </a:rPr>
              <a:t>Create a landing outcome label from outcome column - &gt;</a:t>
            </a:r>
          </a:p>
          <a:p>
            <a:r>
              <a:rPr lang="en-US" sz="2200" dirty="0" smtClean="0">
                <a:solidFill>
                  <a:schemeClr val="accent3">
                    <a:lumMod val="25000"/>
                  </a:schemeClr>
                </a:solidFill>
                <a:latin typeface="Abadi" panose="020B0604020104020204" pitchFamily="34" charset="0"/>
              </a:rPr>
              <a:t>Handle null values</a:t>
            </a:r>
          </a:p>
          <a:p>
            <a:endParaRPr lang="en-US" sz="2200" dirty="0">
              <a:solidFill>
                <a:schemeClr val="accent3">
                  <a:lumMod val="25000"/>
                </a:schemeClr>
              </a:solidFill>
              <a:latin typeface="Abadi" panose="020B0604020104020204" pitchFamily="34" charset="0"/>
            </a:endParaRPr>
          </a:p>
          <a:p>
            <a:pPr marL="0" indent="0">
              <a:buNone/>
            </a:pPr>
            <a:r>
              <a:rPr lang="en-US" sz="2200" dirty="0">
                <a:solidFill>
                  <a:schemeClr val="accent3">
                    <a:lumMod val="25000"/>
                  </a:schemeClr>
                </a:solidFill>
                <a:latin typeface="Abadi" panose="020B0604020104020204" pitchFamily="34" charset="0"/>
              </a:rPr>
              <a:t>https://github.com/Delaxshana/-IBM-data-analyst-capstone-project/blob/main/Data%20Wrangling.ipynb</a:t>
            </a:r>
          </a:p>
          <a:p>
            <a:pPr marL="0" indent="0">
              <a:buNone/>
            </a:pP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119" y="1547222"/>
            <a:ext cx="5713419" cy="3610881"/>
          </a:xfrm>
          <a:prstGeom prst="rect">
            <a:avLst/>
          </a:prstGeom>
        </p:spPr>
      </p:pic>
      <p:sp>
        <p:nvSpPr>
          <p:cNvPr id="7" name="TextBox 6"/>
          <p:cNvSpPr txBox="1"/>
          <p:nvPr/>
        </p:nvSpPr>
        <p:spPr>
          <a:xfrm>
            <a:off x="770011" y="5756223"/>
            <a:ext cx="10951018" cy="369332"/>
          </a:xfrm>
          <a:prstGeom prst="rect">
            <a:avLst/>
          </a:prstGeom>
          <a:noFill/>
        </p:spPr>
        <p:txBody>
          <a:bodyPr wrap="square" rtlCol="0">
            <a:spAutoFit/>
          </a:bodyPr>
          <a:lstStyle/>
          <a:p>
            <a:r>
              <a:rPr lang="en-US" dirty="0"/>
              <a:t>https://github.com/Delaxshana/-IBM-data-analyst-capstone-project/blob/main/EDA%20data%20visualization.ipynb</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2362" y="1685819"/>
            <a:ext cx="4938667" cy="3472284"/>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391192"/>
            <a:ext cx="9745589" cy="4351338"/>
          </a:xfrm>
          <a:prstGeom prst="rect">
            <a:avLst/>
          </a:prstGeom>
        </p:spPr>
        <p:txBody>
          <a:bodyPr lIns="91440" tIns="45720" rIns="91440" bIns="45720" anchor="t"/>
          <a:lstStyle/>
          <a:p>
            <a:r>
              <a:rPr lang="en-US" sz="1800" dirty="0"/>
              <a:t>Display the names of the unique launch sites in the space </a:t>
            </a:r>
            <a:r>
              <a:rPr lang="en-US" sz="1800" dirty="0" smtClean="0"/>
              <a:t>mission</a:t>
            </a:r>
          </a:p>
          <a:p>
            <a:r>
              <a:rPr lang="en-US" sz="1800" dirty="0"/>
              <a:t>Display 5 records where launch sites begin with the string 'CCA'</a:t>
            </a:r>
          </a:p>
          <a:p>
            <a:r>
              <a:rPr lang="en-US" sz="1800" dirty="0"/>
              <a:t>Display the total payload mass carried by boosters launched by NASA (CRS</a:t>
            </a:r>
            <a:r>
              <a:rPr lang="en-US" sz="1800" dirty="0" smtClean="0"/>
              <a:t>)</a:t>
            </a:r>
          </a:p>
          <a:p>
            <a:r>
              <a:rPr lang="en-US" sz="1800" dirty="0"/>
              <a:t>Display average payload mass carried by booster version F9 v1.1</a:t>
            </a:r>
          </a:p>
          <a:p>
            <a:r>
              <a:rPr lang="en-US" sz="1800" dirty="0"/>
              <a:t>List the date when the first successful landing outcome in ground pad was </a:t>
            </a:r>
            <a:r>
              <a:rPr lang="en-US" sz="1800" dirty="0" err="1"/>
              <a:t>acheived</a:t>
            </a:r>
            <a:r>
              <a:rPr lang="en-US" sz="1800" dirty="0" smtClean="0"/>
              <a:t>.</a:t>
            </a:r>
          </a:p>
          <a:p>
            <a:r>
              <a:rPr lang="en-US" sz="1800" dirty="0"/>
              <a:t>List the total number of successful and failure mission outcomes</a:t>
            </a:r>
          </a:p>
          <a:p>
            <a:r>
              <a:rPr lang="en-US" sz="1800" dirty="0"/>
              <a:t>List the failed </a:t>
            </a:r>
            <a:r>
              <a:rPr lang="en-US" sz="1800" dirty="0" err="1"/>
              <a:t>landing_outcomes</a:t>
            </a:r>
            <a:r>
              <a:rPr lang="en-US" sz="1800" dirty="0"/>
              <a:t> in drone ship, their booster versions, and launch site names for in year </a:t>
            </a:r>
            <a:r>
              <a:rPr lang="en-US" sz="1800" dirty="0" smtClean="0"/>
              <a:t>2015</a:t>
            </a:r>
          </a:p>
          <a:p>
            <a:endParaRPr lang="en-US" sz="1800" dirty="0"/>
          </a:p>
          <a:p>
            <a:r>
              <a:rPr lang="en-US" sz="1800" dirty="0"/>
              <a:t>https://github.com/Delaxshana/-IBM-data-analyst-capstone-project/blob/main/EDA%20with%20SQL.ipynb</a:t>
            </a:r>
          </a:p>
          <a:p>
            <a:endParaRPr lang="en-US" sz="1800" dirty="0"/>
          </a:p>
          <a:p>
            <a:endParaRPr lang="en-US" sz="1800" dirty="0"/>
          </a:p>
          <a:p>
            <a:endParaRPr lang="en-US" sz="1800" dirty="0"/>
          </a:p>
          <a:p>
            <a:endParaRPr lang="en-US" sz="1050"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p:cNvSpPr txBox="1"/>
          <p:nvPr/>
        </p:nvSpPr>
        <p:spPr>
          <a:xfrm>
            <a:off x="584616" y="1693889"/>
            <a:ext cx="9009089" cy="461665"/>
          </a:xfrm>
          <a:prstGeom prst="rect">
            <a:avLst/>
          </a:prstGeom>
          <a:noFill/>
        </p:spPr>
        <p:txBody>
          <a:bodyPr wrap="square" rtlCol="0">
            <a:spAutoFit/>
          </a:bodyPr>
          <a:lstStyle/>
          <a:p>
            <a:r>
              <a:rPr lang="en-US" sz="2400" dirty="0" smtClean="0"/>
              <a:t>Executed the queries to get the response from the database created</a:t>
            </a:r>
            <a:endParaRPr lang="en-US" sz="2400"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04041" y="5559065"/>
            <a:ext cx="11153931" cy="868146"/>
          </a:xfrm>
          <a:prstGeom prst="rect">
            <a:avLst/>
          </a:prstGeom>
        </p:spPr>
        <p:txBody>
          <a:bodyPr>
            <a:normAutofit/>
          </a:bodyPr>
          <a:lstStyle/>
          <a:p>
            <a:r>
              <a:rPr lang="en-US" dirty="0"/>
              <a:t>https</a:t>
            </a:r>
            <a:r>
              <a:rPr lang="en-US" sz="2000" dirty="0"/>
              <a:t>://</a:t>
            </a:r>
            <a:r>
              <a:rPr lang="en-US" dirty="0"/>
              <a:t>github.com/Delaxshana/-IBM-data-analyst-capstone-project/blob/main/interactive%20visualization%20using%20foilum.ipynb</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201" y="1364265"/>
            <a:ext cx="5770442" cy="4013986"/>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78700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p:cNvSpPr txBox="1"/>
          <p:nvPr/>
        </p:nvSpPr>
        <p:spPr>
          <a:xfrm>
            <a:off x="1034322" y="4380537"/>
            <a:ext cx="8814216" cy="646331"/>
          </a:xfrm>
          <a:prstGeom prst="rect">
            <a:avLst/>
          </a:prstGeom>
          <a:noFill/>
        </p:spPr>
        <p:txBody>
          <a:bodyPr wrap="square" rtlCol="0">
            <a:spAutoFit/>
          </a:bodyPr>
          <a:lstStyle/>
          <a:p>
            <a:r>
              <a:rPr lang="en-US" dirty="0"/>
              <a:t>https://github.com/Delaxshana/-</a:t>
            </a:r>
            <a:r>
              <a:rPr lang="en-US" dirty="0" smtClean="0"/>
              <a:t>IBM-data-analyst-capstone-project/blob/main/dashboard%20using%20fplotly.ipynb</a:t>
            </a:r>
            <a:endParaRPr lang="en-US"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717" y="1445368"/>
            <a:ext cx="3939952" cy="185230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39364" y="1423821"/>
            <a:ext cx="3272338" cy="1868699"/>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70104" y="3458858"/>
            <a:ext cx="6124474" cy="2210023"/>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C857EDD-A3A7-434D-B8D5-401E872498DA}"/>
              </a:ext>
            </a:extLst>
          </p:cNvPr>
          <p:cNvSpPr txBox="1">
            <a:spLocks/>
          </p:cNvSpPr>
          <p:nvPr/>
        </p:nvSpPr>
        <p:spPr>
          <a:xfrm>
            <a:off x="672734" y="382454"/>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7288" y="5840376"/>
            <a:ext cx="7944762" cy="586835"/>
          </a:xfrm>
          <a:prstGeom prst="rect">
            <a:avLst/>
          </a:prstGeom>
        </p:spPr>
        <p:txBody>
          <a:bodyPr>
            <a:normAutofit/>
          </a:bodyPr>
          <a:lstStyle/>
          <a:p>
            <a:r>
              <a:rPr lang="en-US" sz="1800" dirty="0"/>
              <a:t>https://github.com/Delaxshana/-IBM-data-analyst-capstone-project/blob/main/prediction%20for%20machine%20learning.ipynb</a:t>
            </a:r>
          </a:p>
        </p:txBody>
      </p:sp>
    </p:spTree>
    <p:extLst>
      <p:ext uri="{BB962C8B-B14F-4D97-AF65-F5344CB8AC3E}">
        <p14:creationId xmlns:p14="http://schemas.microsoft.com/office/powerpoint/2010/main" val="2643628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518567"/>
            <a:ext cx="10058400" cy="2076137"/>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389549"/>
            <a:ext cx="10058400" cy="283450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spcBef>
                <a:spcPts val="1400"/>
              </a:spcBef>
            </a:pPr>
            <a:r>
              <a:rPr lang="en-US" sz="2200" dirty="0">
                <a:latin typeface="Abadi" panose="020B0604020104020204" pitchFamily="34" charset="0"/>
              </a:rPr>
              <a:t>From the plot, we can see that ES-L1, GEO, HEO, SSO, VLEO had the most success </a:t>
            </a:r>
            <a:r>
              <a:rPr lang="en-US" sz="2200" dirty="0" smtClean="0">
                <a:latin typeface="Abadi" panose="020B0604020104020204" pitchFamily="34" charset="0"/>
              </a:rPr>
              <a:t>rate and the lease success rate among these types is GTO</a:t>
            </a:r>
            <a:endParaRPr lang="en-US" sz="2200" dirty="0">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332" y="1683018"/>
            <a:ext cx="5329733" cy="374723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4790" y="3975550"/>
            <a:ext cx="10058400" cy="188876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3930" y="2411729"/>
            <a:ext cx="11019840" cy="2184333"/>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980" y="1255605"/>
            <a:ext cx="10058400" cy="5171606"/>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a:t>
            </a:r>
            <a:r>
              <a:rPr lang="en-US" sz="2200" dirty="0" err="1">
                <a:latin typeface="Abadi" panose="020B0604020104020204" pitchFamily="34" charset="0"/>
              </a:rPr>
              <a:t>SpaceX</a:t>
            </a:r>
            <a:r>
              <a:rPr lang="en-US" sz="2200" dirty="0">
                <a:latin typeface="Abadi" panose="020B0604020104020204" pitchFamily="34" charset="0"/>
              </a:rPr>
              <a:t> data.</a:t>
            </a:r>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3541" y="2649414"/>
            <a:ext cx="6247443" cy="3527549"/>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70011" y="1962598"/>
            <a:ext cx="9745662" cy="2826107"/>
          </a:xfrm>
          <a:prstGeom prst="rect">
            <a:avLst/>
          </a:prstGeom>
        </p:spPr>
      </p:pic>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1931428" y="2536640"/>
            <a:ext cx="7422681" cy="2929308"/>
          </a:xfrm>
          <a:prstGeom prst="rect">
            <a:avLst/>
          </a:prstGeom>
        </p:spPr>
      </p:pic>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0058" y="3429000"/>
            <a:ext cx="6011152" cy="242007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1578904" y="1922310"/>
            <a:ext cx="8209638" cy="3268652"/>
          </a:xfrm>
          <a:prstGeom prst="rect">
            <a:avLst/>
          </a:prstGeom>
        </p:spPr>
      </p:pic>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0" y="1588957"/>
            <a:ext cx="9648153" cy="483825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a:t>
            </a:r>
            <a:r>
              <a:rPr lang="en-US" sz="2200" dirty="0" smtClean="0">
                <a:solidFill>
                  <a:schemeClr val="accent3">
                    <a:lumMod val="25000"/>
                  </a:schemeClr>
                </a:solidFill>
                <a:latin typeface="Abadi" panose="020B0604020104020204" pitchFamily="34" charset="0"/>
              </a:rPr>
              <a:t>methodologies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	collecting data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Wrangling data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EDA data visualization and </a:t>
            </a:r>
            <a:r>
              <a:rPr lang="en-US" sz="2200" dirty="0" err="1" smtClean="0">
                <a:solidFill>
                  <a:schemeClr val="accent3">
                    <a:lumMod val="25000"/>
                  </a:schemeClr>
                </a:solidFill>
                <a:latin typeface="Abadi" panose="020B0604020104020204" pitchFamily="34" charset="0"/>
              </a:rPr>
              <a:t>sql</a:t>
            </a:r>
            <a:r>
              <a:rPr lang="en-US" sz="2200" dirty="0" smtClean="0">
                <a:solidFill>
                  <a:schemeClr val="accent3">
                    <a:lumMod val="25000"/>
                  </a:schemeClr>
                </a:solidFill>
                <a:latin typeface="Abadi" panose="020B0604020104020204" pitchFamily="34" charset="0"/>
              </a:rPr>
              <a:t> handling</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Building map and dashboard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Predictive analysis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a:t>
            </a:r>
            <a:r>
              <a:rPr lang="en-US" sz="2200" dirty="0" smtClean="0">
                <a:solidFill>
                  <a:schemeClr val="accent3">
                    <a:lumMod val="25000"/>
                  </a:schemeClr>
                </a:solidFill>
                <a:latin typeface="Abadi" panose="020B0604020104020204" pitchFamily="34" charset="0"/>
              </a:rPr>
              <a:t>results</a:t>
            </a:r>
          </a:p>
          <a:p>
            <a:pPr lvl="2">
              <a:lnSpc>
                <a:spcPct val="100000"/>
              </a:lnSpc>
              <a:spcBef>
                <a:spcPts val="1400"/>
              </a:spcBef>
            </a:pPr>
            <a:r>
              <a:rPr lang="en-US" sz="1400" dirty="0" smtClean="0">
                <a:solidFill>
                  <a:schemeClr val="accent3">
                    <a:lumMod val="25000"/>
                  </a:schemeClr>
                </a:solidFill>
                <a:latin typeface="Abadi" panose="020B0604020104020204" pitchFamily="34" charset="0"/>
              </a:rPr>
              <a:t>EDA result</a:t>
            </a:r>
          </a:p>
          <a:p>
            <a:pPr lvl="2">
              <a:lnSpc>
                <a:spcPct val="100000"/>
              </a:lnSpc>
              <a:spcBef>
                <a:spcPts val="1400"/>
              </a:spcBef>
            </a:pPr>
            <a:r>
              <a:rPr lang="en-US" sz="1400" dirty="0" smtClean="0">
                <a:solidFill>
                  <a:schemeClr val="accent3">
                    <a:lumMod val="25000"/>
                  </a:schemeClr>
                </a:solidFill>
                <a:latin typeface="Abadi" panose="020B0604020104020204" pitchFamily="34" charset="0"/>
              </a:rPr>
              <a:t>Interactive analytics</a:t>
            </a:r>
          </a:p>
          <a:p>
            <a:pPr lvl="2">
              <a:lnSpc>
                <a:spcPct val="100000"/>
              </a:lnSpc>
              <a:spcBef>
                <a:spcPts val="1400"/>
              </a:spcBef>
            </a:pPr>
            <a:r>
              <a:rPr lang="en-US" sz="1400" dirty="0" smtClean="0">
                <a:solidFill>
                  <a:schemeClr val="accent3">
                    <a:lumMod val="25000"/>
                  </a:schemeClr>
                </a:solidFill>
                <a:latin typeface="Abadi" panose="020B0604020104020204" pitchFamily="34" charset="0"/>
              </a:rPr>
              <a:t>Predictive analytics</a:t>
            </a:r>
            <a:endParaRPr lang="en-US" sz="14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2521266" y="1860646"/>
            <a:ext cx="6243005" cy="4281296"/>
          </a:xfrm>
          <a:prstGeom prst="rect">
            <a:avLst/>
          </a:prstGeom>
        </p:spPr>
      </p:pic>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3243808" y="1825625"/>
            <a:ext cx="4797922" cy="4351338"/>
          </a:xfrm>
          <a:prstGeom prst="rect">
            <a:avLst/>
          </a:prstGeom>
        </p:spPr>
      </p:pic>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2937274" y="1825625"/>
            <a:ext cx="5410990" cy="4351338"/>
          </a:xfrm>
          <a:prstGeom prst="rect">
            <a:avLst/>
          </a:prstGeom>
        </p:spPr>
      </p:pic>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89420" y="2253276"/>
            <a:ext cx="9296952" cy="3315097"/>
          </a:xfrm>
          <a:prstGeom prst="rect">
            <a:avLst/>
          </a:prstGeom>
        </p:spPr>
      </p:pic>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a:t>
            </a:r>
            <a:r>
              <a:rPr lang="en-US" sz="2200" dirty="0" smtClean="0">
                <a:solidFill>
                  <a:schemeClr val="accent3">
                    <a:lumMod val="25000"/>
                  </a:schemeClr>
                </a:solidFill>
                <a:latin typeface="Abadi" panose="020B0604020104020204" pitchFamily="34" charset="0"/>
              </a:rPr>
              <a:t>context</a:t>
            </a:r>
          </a:p>
          <a:p>
            <a:pPr lvl="1">
              <a:spcBef>
                <a:spcPts val="1400"/>
              </a:spcBef>
            </a:pPr>
            <a:r>
              <a:rPr lang="en-US" sz="1800" dirty="0" err="1" smtClean="0">
                <a:solidFill>
                  <a:schemeClr val="accent3">
                    <a:lumMod val="25000"/>
                  </a:schemeClr>
                </a:solidFill>
                <a:latin typeface="Abadi" panose="020B0604020104020204" pitchFamily="34" charset="0"/>
              </a:rPr>
              <a:t>SpaceX</a:t>
            </a:r>
            <a:r>
              <a:rPr lang="en-US" sz="1800" dirty="0" smtClean="0">
                <a:solidFill>
                  <a:schemeClr val="accent3">
                    <a:lumMod val="25000"/>
                  </a:schemeClr>
                </a:solidFill>
                <a:latin typeface="Abadi" panose="020B0604020104020204" pitchFamily="34" charset="0"/>
              </a:rPr>
              <a:t> launches </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97916" y="1825625"/>
            <a:ext cx="9689705" cy="4351338"/>
          </a:xfrm>
          <a:prstGeom prst="rect">
            <a:avLst/>
          </a:prstGeom>
        </p:spPr>
      </p:pic>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085" y="1770708"/>
            <a:ext cx="12266462" cy="3643503"/>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914401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a:t>
            </a:r>
            <a:r>
              <a:rPr lang="en-US" sz="2200" dirty="0" smtClean="0">
                <a:solidFill>
                  <a:schemeClr val="accent3">
                    <a:lumMod val="25000"/>
                  </a:schemeClr>
                </a:solidFill>
                <a:latin typeface="Abadi" panose="020B0604020104020204" pitchFamily="34" charset="0"/>
              </a:rPr>
              <a:t>project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smtClean="0">
                <a:solidFill>
                  <a:schemeClr val="accent3">
                    <a:lumMod val="25000"/>
                  </a:schemeClr>
                </a:solidFill>
                <a:latin typeface="Abadi" panose="020B0604020104020204" pitchFamily="34" charset="0"/>
              </a:rPr>
              <a:t>	https</a:t>
            </a:r>
            <a:r>
              <a:rPr lang="en-US" sz="2200">
                <a:solidFill>
                  <a:schemeClr val="accent3">
                    <a:lumMod val="25000"/>
                  </a:schemeClr>
                </a:solidFill>
                <a:latin typeface="Abadi" panose="020B0604020104020204" pitchFamily="34" charset="0"/>
              </a:rPr>
              <a:t>://github.com/Delaxshana/-IBM-data-analyst-capstone-project</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Web </a:t>
            </a:r>
            <a:r>
              <a:rPr lang="en-US" sz="7600" dirty="0" err="1" smtClean="0">
                <a:solidFill>
                  <a:schemeClr val="bg2">
                    <a:lumMod val="50000"/>
                  </a:schemeClr>
                </a:solidFill>
                <a:latin typeface="Abadi"/>
              </a:rPr>
              <a:t>sc</a:t>
            </a:r>
            <a:endParaRPr lang="en-US" sz="7600" dirty="0" smtClean="0">
              <a:solidFill>
                <a:schemeClr val="bg2">
                  <a:lumMod val="50000"/>
                </a:schemeClr>
              </a:solidFill>
              <a:latin typeface="Abadi"/>
            </a:endParaRPr>
          </a:p>
          <a:p>
            <a:pPr lvl="1">
              <a:lnSpc>
                <a:spcPct val="120000"/>
              </a:lnSpc>
              <a:spcBef>
                <a:spcPts val="1400"/>
              </a:spcBef>
            </a:pPr>
            <a:r>
              <a:rPr lang="en-US" sz="7600" dirty="0" err="1" smtClean="0">
                <a:solidFill>
                  <a:schemeClr val="bg2">
                    <a:lumMod val="50000"/>
                  </a:schemeClr>
                </a:solidFill>
                <a:latin typeface="Abadi"/>
              </a:rPr>
              <a:t>SpaceX</a:t>
            </a:r>
            <a:r>
              <a:rPr lang="en-US" sz="7600" dirty="0" smtClean="0">
                <a:solidFill>
                  <a:schemeClr val="bg2">
                    <a:lumMod val="50000"/>
                  </a:schemeClr>
                </a:solidFill>
                <a:latin typeface="Abadi"/>
              </a:rPr>
              <a:t> rest API</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smtClean="0">
                <a:solidFill>
                  <a:schemeClr val="bg2">
                    <a:lumMod val="50000"/>
                  </a:schemeClr>
                </a:solidFill>
                <a:latin typeface="Abadi"/>
              </a:rPr>
              <a:t>One hot encoding data fields and cleaning data by cleaning null values and </a:t>
            </a:r>
            <a:r>
              <a:rPr lang="en-US" sz="7600" dirty="0" err="1" smtClean="0">
                <a:solidFill>
                  <a:schemeClr val="bg2">
                    <a:lumMod val="50000"/>
                  </a:schemeClr>
                </a:solidFill>
                <a:latin typeface="Abadi"/>
              </a:rPr>
              <a:t>irrevalant</a:t>
            </a:r>
            <a:r>
              <a:rPr lang="en-US" sz="7600" dirty="0" smtClean="0">
                <a:solidFill>
                  <a:schemeClr val="bg2">
                    <a:lumMod val="50000"/>
                  </a:schemeClr>
                </a:solidFill>
                <a:latin typeface="Abadi"/>
              </a:rPr>
              <a:t> columns</a:t>
            </a:r>
            <a:endParaRPr lang="en-US" sz="7600" dirty="0">
              <a:solidFill>
                <a:schemeClr val="bg2">
                  <a:lumMod val="50000"/>
                </a:schemeClr>
              </a:solidFill>
              <a:latin typeface="Abadi"/>
            </a:endParaRPr>
          </a:p>
          <a:p>
            <a:pPr>
              <a:lnSpc>
                <a:spcPct val="120000"/>
              </a:lnSpc>
              <a:spcBef>
                <a:spcPts val="1400"/>
              </a:spcBef>
            </a:pP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smtClean="0">
                <a:solidFill>
                  <a:schemeClr val="bg2">
                    <a:lumMod val="50000"/>
                  </a:schemeClr>
                </a:solidFill>
                <a:latin typeface="Abadi"/>
              </a:rPr>
              <a:t>KNN, SVM, DT models</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Launch the data which is gathered from </a:t>
            </a:r>
            <a:r>
              <a:rPr lang="en-US" sz="2200" dirty="0" err="1" smtClean="0">
                <a:solidFill>
                  <a:schemeClr val="accent3">
                    <a:lumMod val="25000"/>
                  </a:schemeClr>
                </a:solidFill>
                <a:latin typeface="Abadi" panose="020B0604020104020204" pitchFamily="34" charset="0"/>
              </a:rPr>
              <a:t>SpaceX</a:t>
            </a:r>
            <a:r>
              <a:rPr lang="en-US" sz="2200" dirty="0" smtClean="0">
                <a:solidFill>
                  <a:schemeClr val="accent3">
                    <a:lumMod val="25000"/>
                  </a:schemeClr>
                </a:solidFill>
                <a:latin typeface="Abadi" panose="020B0604020104020204" pitchFamily="34" charset="0"/>
              </a:rPr>
              <a:t> rest </a:t>
            </a:r>
            <a:r>
              <a:rPr lang="en-US" sz="2200" dirty="0" err="1" smtClean="0">
                <a:solidFill>
                  <a:schemeClr val="accent3">
                    <a:lumMod val="25000"/>
                  </a:schemeClr>
                </a:solidFill>
                <a:latin typeface="Abadi" panose="020B0604020104020204" pitchFamily="34" charset="0"/>
              </a:rPr>
              <a:t>api</a:t>
            </a:r>
            <a:r>
              <a:rPr lang="en-US" sz="2200" dirty="0" smtClean="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API will produce the data about launch history such as used rockets, launch specifications, outcomes</a:t>
            </a: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 URL for the </a:t>
            </a:r>
            <a:r>
              <a:rPr lang="en-US" sz="2200" dirty="0" err="1" smtClean="0">
                <a:solidFill>
                  <a:schemeClr val="accent3">
                    <a:lumMod val="25000"/>
                  </a:schemeClr>
                </a:solidFill>
                <a:latin typeface="Abadi" panose="020B0604020104020204" pitchFamily="34" charset="0"/>
              </a:rPr>
              <a:t>api</a:t>
            </a:r>
            <a:r>
              <a:rPr lang="en-US" sz="2200" dirty="0">
                <a:solidFill>
                  <a:schemeClr val="accent3">
                    <a:lumMod val="25000"/>
                  </a:schemeClr>
                </a:solidFill>
                <a:latin typeface="Abadi" panose="020B0604020104020204" pitchFamily="34" charset="0"/>
              </a:rPr>
              <a:t>  is </a:t>
            </a:r>
            <a:r>
              <a:rPr lang="en-US" sz="2200" dirty="0">
                <a:solidFill>
                  <a:schemeClr val="accent3">
                    <a:lumMod val="25000"/>
                  </a:schemeClr>
                </a:solidFill>
                <a:latin typeface="Abadi" panose="020B0604020104020204" pitchFamily="34" charset="0"/>
                <a:hlinkClick r:id="rId3"/>
              </a:rPr>
              <a:t>https://</a:t>
            </a:r>
            <a:r>
              <a:rPr lang="en-US" sz="2200" dirty="0" smtClean="0">
                <a:solidFill>
                  <a:schemeClr val="accent3">
                    <a:lumMod val="25000"/>
                  </a:schemeClr>
                </a:solidFill>
                <a:latin typeface="Abadi" panose="020B0604020104020204" pitchFamily="34" charset="0"/>
                <a:hlinkClick r:id="rId3"/>
              </a:rPr>
              <a:t>api.spacexdata.com/v4/launches/past</a:t>
            </a: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Next data source for falcon 9 launch data is web scraping using </a:t>
            </a:r>
            <a:r>
              <a:rPr lang="en-US" sz="2200" dirty="0" err="1" smtClean="0">
                <a:solidFill>
                  <a:schemeClr val="accent3">
                    <a:lumMod val="25000"/>
                  </a:schemeClr>
                </a:solidFill>
                <a:latin typeface="Abadi" panose="020B0604020104020204" pitchFamily="34" charset="0"/>
              </a:rPr>
              <a:t>beautifulsoup</a:t>
            </a: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1015611" y="1443673"/>
            <a:ext cx="10586776" cy="4225925"/>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REST calls using key phrases and flowcharts</a:t>
            </a:r>
          </a:p>
          <a:p>
            <a:pPr lvl="1">
              <a:lnSpc>
                <a:spcPct val="100000"/>
              </a:lnSpc>
              <a:spcBef>
                <a:spcPts val="1400"/>
              </a:spcBef>
            </a:pPr>
            <a:r>
              <a:rPr lang="en-US" sz="1800" dirty="0" smtClean="0">
                <a:solidFill>
                  <a:schemeClr val="accent3">
                    <a:lumMod val="25000"/>
                  </a:schemeClr>
                </a:solidFill>
                <a:latin typeface="Abadi"/>
              </a:rPr>
              <a:t>Getting response from API -&gt; </a:t>
            </a:r>
          </a:p>
          <a:p>
            <a:pPr lvl="1">
              <a:lnSpc>
                <a:spcPct val="100000"/>
              </a:lnSpc>
              <a:spcBef>
                <a:spcPts val="1400"/>
              </a:spcBef>
            </a:pPr>
            <a:r>
              <a:rPr lang="en-US" sz="1800" dirty="0" smtClean="0">
                <a:solidFill>
                  <a:schemeClr val="accent3">
                    <a:lumMod val="25000"/>
                  </a:schemeClr>
                </a:solidFill>
                <a:latin typeface="Abadi"/>
              </a:rPr>
              <a:t>convert  response to </a:t>
            </a:r>
            <a:r>
              <a:rPr lang="en-US" sz="1800" dirty="0" err="1" smtClean="0">
                <a:solidFill>
                  <a:schemeClr val="accent3">
                    <a:lumMod val="25000"/>
                  </a:schemeClr>
                </a:solidFill>
                <a:latin typeface="Abadi"/>
              </a:rPr>
              <a:t>json</a:t>
            </a:r>
            <a:r>
              <a:rPr lang="en-US" sz="1800" dirty="0" smtClean="0">
                <a:solidFill>
                  <a:schemeClr val="accent3">
                    <a:lumMod val="25000"/>
                  </a:schemeClr>
                </a:solidFill>
                <a:latin typeface="Abadi"/>
              </a:rPr>
              <a:t> -&gt; </a:t>
            </a:r>
          </a:p>
          <a:p>
            <a:pPr lvl="1">
              <a:lnSpc>
                <a:spcPct val="100000"/>
              </a:lnSpc>
              <a:spcBef>
                <a:spcPts val="1400"/>
              </a:spcBef>
            </a:pPr>
            <a:r>
              <a:rPr lang="en-US" sz="1800" dirty="0" smtClean="0">
                <a:solidFill>
                  <a:schemeClr val="accent3">
                    <a:lumMod val="25000"/>
                  </a:schemeClr>
                </a:solidFill>
                <a:latin typeface="Abadi"/>
              </a:rPr>
              <a:t>apply functions to cleaned data -&gt; </a:t>
            </a:r>
          </a:p>
          <a:p>
            <a:pPr lvl="1">
              <a:lnSpc>
                <a:spcPct val="100000"/>
              </a:lnSpc>
              <a:spcBef>
                <a:spcPts val="1400"/>
              </a:spcBef>
            </a:pPr>
            <a:r>
              <a:rPr lang="en-US" sz="1800" dirty="0" smtClean="0">
                <a:solidFill>
                  <a:schemeClr val="accent3">
                    <a:lumMod val="25000"/>
                  </a:schemeClr>
                </a:solidFill>
                <a:latin typeface="Abadi"/>
              </a:rPr>
              <a:t>Assign </a:t>
            </a:r>
            <a:r>
              <a:rPr lang="en-US" sz="1800" dirty="0" err="1" smtClean="0">
                <a:solidFill>
                  <a:schemeClr val="accent3">
                    <a:lumMod val="25000"/>
                  </a:schemeClr>
                </a:solidFill>
                <a:latin typeface="Abadi"/>
              </a:rPr>
              <a:t>dictoneries</a:t>
            </a:r>
            <a:r>
              <a:rPr lang="en-US" sz="1800" dirty="0" smtClean="0">
                <a:solidFill>
                  <a:schemeClr val="accent3">
                    <a:lumMod val="25000"/>
                  </a:schemeClr>
                </a:solidFill>
                <a:latin typeface="Abadi"/>
              </a:rPr>
              <a:t> to data frame -&gt;</a:t>
            </a:r>
          </a:p>
          <a:p>
            <a:pPr lvl="1">
              <a:lnSpc>
                <a:spcPct val="100000"/>
              </a:lnSpc>
              <a:spcBef>
                <a:spcPts val="1400"/>
              </a:spcBef>
            </a:pPr>
            <a:r>
              <a:rPr lang="en-US" sz="1800" dirty="0" smtClean="0">
                <a:solidFill>
                  <a:schemeClr val="accent3">
                    <a:lumMod val="25000"/>
                  </a:schemeClr>
                </a:solidFill>
                <a:latin typeface="Abadi"/>
              </a:rPr>
              <a:t> filter data and export them to flat file</a:t>
            </a:r>
            <a:endParaRPr lang="en-US" sz="18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a:t>
            </a:r>
            <a:r>
              <a:rPr lang="en-US" sz="2200" dirty="0" smtClean="0">
                <a:solidFill>
                  <a:schemeClr val="accent3">
                    <a:lumMod val="25000"/>
                  </a:schemeClr>
                </a:solidFill>
                <a:latin typeface="Abadi" panose="020B0604020104020204" pitchFamily="34" charset="0"/>
              </a:rPr>
              <a:t>purpose</a:t>
            </a:r>
          </a:p>
          <a:p>
            <a:pPr lvl="1">
              <a:lnSpc>
                <a:spcPct val="100000"/>
              </a:lnSpc>
              <a:spcBef>
                <a:spcPts val="1400"/>
              </a:spcBef>
            </a:pPr>
            <a:r>
              <a:rPr lang="en-US" sz="1800" dirty="0">
                <a:solidFill>
                  <a:schemeClr val="accent3">
                    <a:lumMod val="25000"/>
                  </a:schemeClr>
                </a:solidFill>
                <a:latin typeface="Abadi" panose="020B0604020104020204" pitchFamily="34" charset="0"/>
              </a:rPr>
              <a:t>https://github.com/Delaxshana/-IBM-data-analyst-capstone-project/blob/main/data%20collection%20using%20url.ipynb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10535561" cy="4233285"/>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Getting response from HTML -&gt;</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Creating </a:t>
            </a:r>
            <a:r>
              <a:rPr lang="en-US" sz="1800" dirty="0" err="1" smtClean="0">
                <a:solidFill>
                  <a:schemeClr val="accent3">
                    <a:lumMod val="25000"/>
                  </a:schemeClr>
                </a:solidFill>
                <a:latin typeface="Abadi" panose="020B0604020104020204" pitchFamily="34" charset="0"/>
              </a:rPr>
              <a:t>beautifulsoap</a:t>
            </a:r>
            <a:r>
              <a:rPr lang="en-US" sz="1800" dirty="0" smtClean="0">
                <a:solidFill>
                  <a:schemeClr val="accent3">
                    <a:lumMod val="25000"/>
                  </a:schemeClr>
                </a:solidFill>
                <a:latin typeface="Abadi" panose="020B0604020104020204" pitchFamily="34" charset="0"/>
              </a:rPr>
              <a:t> object -&gt;</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Finding table -&gt;</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Getting column details -&gt;</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Appending data to keys  -&gt;</a:t>
            </a:r>
          </a:p>
          <a:p>
            <a:pPr lvl="1">
              <a:lnSpc>
                <a:spcPct val="100000"/>
              </a:lnSpc>
              <a:spcBef>
                <a:spcPts val="1400"/>
              </a:spcBef>
            </a:pPr>
            <a:r>
              <a:rPr lang="en-US" sz="1800" dirty="0" err="1" smtClean="0">
                <a:solidFill>
                  <a:schemeClr val="accent3">
                    <a:lumMod val="25000"/>
                  </a:schemeClr>
                </a:solidFill>
                <a:latin typeface="Abadi" panose="020B0604020104020204" pitchFamily="34" charset="0"/>
              </a:rPr>
              <a:t>Dataframe</a:t>
            </a:r>
            <a:r>
              <a:rPr lang="en-US" sz="1800" dirty="0" smtClean="0">
                <a:solidFill>
                  <a:schemeClr val="accent3">
                    <a:lumMod val="25000"/>
                  </a:schemeClr>
                </a:solidFill>
                <a:latin typeface="Abadi" panose="020B0604020104020204" pitchFamily="34" charset="0"/>
              </a:rPr>
              <a:t> converted to flat file</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a:t>
            </a:r>
            <a:r>
              <a:rPr lang="en-US" sz="2200" dirty="0" smtClean="0">
                <a:solidFill>
                  <a:schemeClr val="accent3">
                    <a:lumMod val="25000"/>
                  </a:schemeClr>
                </a:solidFill>
                <a:latin typeface="Abadi" panose="020B0604020104020204" pitchFamily="34" charset="0"/>
              </a:rPr>
              <a:t>purpose</a:t>
            </a:r>
          </a:p>
          <a:p>
            <a:pPr lvl="1">
              <a:lnSpc>
                <a:spcPct val="100000"/>
              </a:lnSpc>
              <a:spcBef>
                <a:spcPts val="1400"/>
              </a:spcBef>
            </a:pPr>
            <a:r>
              <a:rPr lang="en-US" sz="1800" dirty="0">
                <a:solidFill>
                  <a:schemeClr val="accent3">
                    <a:lumMod val="25000"/>
                  </a:schemeClr>
                </a:solidFill>
                <a:latin typeface="Abadi" panose="020B0604020104020204" pitchFamily="34" charset="0"/>
              </a:rPr>
              <a:t>https://github.com/Delaxshana/-IBM-data-analyst-capstone-project/blob/main/data%20collection%20using%20web%20scrapping.ipynb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microsoft.com/office/infopath/2007/PartnerControls"/>
    <ds:schemaRef ds:uri="http://purl.org/dc/elements/1.1/"/>
    <ds:schemaRef ds:uri="http://purl.org/dc/terms/"/>
    <ds:schemaRef ds:uri="http://purl.org/dc/dcmitype/"/>
    <ds:schemaRef ds:uri="http://schemas.microsoft.com/office/2006/documentManagement/types"/>
    <ds:schemaRef ds:uri="http://schemas.openxmlformats.org/package/2006/metadata/core-properties"/>
    <ds:schemaRef ds:uri="http://schemas.microsoft.com/office/2006/metadata/properties"/>
    <ds:schemaRef ds:uri="f80a141d-92ca-4d3d-9308-f7e7b1d44ce8"/>
    <ds:schemaRef ds:uri="155be751-a274-42e8-93fb-f39d3b9bccc8"/>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257</TotalTime>
  <Words>1227</Words>
  <Application>Microsoft Office PowerPoint</Application>
  <PresentationFormat>Widescreen</PresentationFormat>
  <Paragraphs>219</Paragraphs>
  <Slides>46</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Delaxshana</cp:lastModifiedBy>
  <cp:revision>213</cp:revision>
  <dcterms:created xsi:type="dcterms:W3CDTF">2021-04-29T18:58:34Z</dcterms:created>
  <dcterms:modified xsi:type="dcterms:W3CDTF">2023-05-16T20:21:57Z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